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4387" r:id="rId6"/>
    <p:sldId id="4389" r:id="rId7"/>
    <p:sldId id="4399" r:id="rId8"/>
    <p:sldId id="4390" r:id="rId9"/>
    <p:sldId id="4408" r:id="rId10"/>
    <p:sldId id="4410" r:id="rId11"/>
    <p:sldId id="4412" r:id="rId12"/>
    <p:sldId id="4409" r:id="rId13"/>
    <p:sldId id="4385" r:id="rId14"/>
    <p:sldId id="259" r:id="rId15"/>
    <p:sldId id="261" r:id="rId16"/>
    <p:sldId id="263" r:id="rId17"/>
    <p:sldId id="265" r:id="rId18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64C4729-8251-58AC-F31B-3C70836F8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F75412FD-4FD3-1BBD-49A1-D5BCF373E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82ACC900-5EA9-3E23-3D9F-D3B2DC0B5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602F48CF-A9F1-AB3E-5393-8F3B0CD65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EAF0EB0-8EB9-0E02-682A-C073BA594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242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86AE4C1-F2C3-8FB8-277E-7C13AB782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93FBB157-2DF3-EA6A-EEFF-FD1A968633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22886F81-4A4C-E29A-52E8-B12F62ED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9F57490B-1140-8F0C-517B-C65FEF606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550EF40D-51D0-51AC-B01A-49F7DAB6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614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EFDC8F87-712A-7188-32F5-C7293F6DA0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4FCE9E56-8994-EC64-1699-91FEF7E16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47EC69EF-7A9C-A574-2679-A20BC4CCF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76CF92C-0D4F-C451-FB51-445814DE8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49301BAB-9830-C284-6659-AE0F9DB49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65801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E8E319C-B439-AF32-C425-3044F20D6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B2389A56-1FCB-9970-CB68-52F3E2EF3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3298CD4D-B752-0F17-AFD7-6F541397F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D40BD6C0-E4AF-6259-A3FD-0D040750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BB61DED1-0B5D-ED11-DCC3-1B756B0A7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86874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DA71BFB-144D-15BB-9B98-CC1121A91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66687A26-B3DD-1487-3DD5-F0A63E9A8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9615F9C2-E106-2FA4-AC52-F5740114B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E63DB6DD-1A59-F3BB-A83D-B5438E96C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009CF26C-5331-5EF0-B088-D42B9BF42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23988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B9BF382-615F-BBA2-6B54-30494FC13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2289A3E-54A7-ABEE-138E-09ADFEEA17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557F834A-D2E5-8335-9146-1D2332B61C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335CE30C-DA8C-C4BE-AF90-7F38A2C64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7EBA3EE1-69D2-C1FD-B1C2-A34A4AC42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120CA9B1-D406-6268-09A5-9071D2CB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4368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812C1C9-68D7-F49F-E24B-365A6EC9C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A6982EFA-A4AF-A254-51A7-61AF14C6A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83120C89-2B0B-64B1-75EC-BE571B3076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4D2C46F0-24BB-6FF8-CF9E-F9C7DF3D75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AF9FE4F0-769C-FA36-0337-AD8A97F23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7C52F55D-640D-6C61-8DCA-1E3C95551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4D0A2793-0581-93DC-250F-6553B2CEB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818528D7-725D-6432-43D2-4B2A3E39D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677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94D1CF1-AB15-3774-1163-867002FB1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62E6C7A2-61A3-DE3E-C22F-BCCDF99DE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C203F8A6-AF0D-8DAF-2A66-EF6F57920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B9419B96-7D50-0845-1434-DD91919D4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95708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273154A9-0BF9-B315-E8A4-1AC18C77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E31974E6-EAA5-5A0B-D1FF-E0284603B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3C9586BC-BC7A-F6DE-EB18-9CEDCFDE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4232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31EBF27-566D-6233-5738-457524E8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8F1B3005-0895-2B58-CB90-EDBD4BA40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B0427AC-24C8-C0F4-C86A-076B43A983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187659E7-B2F6-72C2-12F1-0B01012D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8C800F1D-6F3B-3D86-DF26-AE1726C3D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53D401FE-C568-1C95-24FE-76613FD38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57014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C54F9F1-C847-176E-8359-65252F8BF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42EE5662-FE39-AC1A-54CD-B293F3F8E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2B48AB89-F173-CE8B-E605-A95156495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B1038CF9-AC7F-E07F-CD97-6A10B3D83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81D09118-4CE5-97C7-4902-23BDE87C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F0B90334-DFDA-AE6B-44B3-F87BB87B6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860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2E95A7F9-7E78-47E2-D14F-98EEB58D9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404184AC-3B8B-1CE9-0993-5F90F1B0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82C58468-B132-D2D3-D0F7-A9C67A7D1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E4EC7F-8CE1-459F-A068-B7166E15E92A}" type="datetimeFigureOut">
              <a:rPr lang="nl-BE" smtClean="0"/>
              <a:t>18/03/2025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DBB540FB-8DF6-93D0-BB4F-840961296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1F97B61E-32B2-E469-80D5-86C09391C2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A4A3AB-1F45-4F50-BE9F-02004E9252C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912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natuurenpark.infra@stillewillewonen.n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natuurenpark.infra@stillewillewonen.n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natuurenpark.infra@stillewillewonen.n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71AC5551-2CB1-7CB8-5FDF-F3E5BE740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5BDE5A48-1A45-10CD-C051-17E44DEF1996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600" noProof="0" dirty="0">
                <a:ea typeface="+mj-lt"/>
                <a:cs typeface="+mj-lt"/>
              </a:rPr>
              <a:t>Project Energie Zelfvoorzienend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9C861BD1-D5CD-885A-1F6D-5F94D1E29969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Agenda</a:t>
            </a:r>
          </a:p>
          <a:p>
            <a:r>
              <a:rPr lang="nl-NL" sz="2800" noProof="0" dirty="0"/>
              <a:t>Inleiding – Frans </a:t>
            </a:r>
            <a:r>
              <a:rPr lang="nl-NL" sz="2800" noProof="0" dirty="0" err="1"/>
              <a:t>Sools</a:t>
            </a:r>
            <a:endParaRPr lang="nl-NL" sz="2800" noProof="0" dirty="0"/>
          </a:p>
          <a:p>
            <a:r>
              <a:rPr lang="nl-NL" sz="2800" noProof="0" dirty="0"/>
              <a:t>Analyse enquête SW – Carol de Vries</a:t>
            </a:r>
          </a:p>
          <a:p>
            <a:r>
              <a:rPr lang="nl-NL" sz="2800" noProof="0" dirty="0"/>
              <a:t>Vragenlijst SW uitgebreid  – Cees Geerts</a:t>
            </a:r>
          </a:p>
          <a:p>
            <a:r>
              <a:rPr lang="nl-NL" sz="2800" noProof="0" dirty="0"/>
              <a:t>Project : Elektriciteit in kaart </a:t>
            </a:r>
            <a:r>
              <a:rPr lang="nl-NL" sz="2800" noProof="0" dirty="0" err="1"/>
              <a:t>mbv</a:t>
            </a:r>
            <a:r>
              <a:rPr lang="nl-NL" sz="2800" noProof="0" dirty="0"/>
              <a:t> P1 meter - Jan Timmers</a:t>
            </a:r>
          </a:p>
          <a:p>
            <a:r>
              <a:rPr lang="nl-NL" sz="2800" noProof="0" dirty="0"/>
              <a:t>Project : Snoeiafval omzetten – Frans </a:t>
            </a:r>
            <a:r>
              <a:rPr lang="nl-NL" sz="2800" noProof="0" dirty="0" err="1"/>
              <a:t>Sools</a:t>
            </a:r>
            <a:endParaRPr lang="nl-NL" sz="2800" noProof="0" dirty="0"/>
          </a:p>
          <a:p>
            <a:r>
              <a:rPr lang="nl-NL" sz="2800" noProof="0" dirty="0"/>
              <a:t>Project : Contracten – Ad Simonse  </a:t>
            </a:r>
          </a:p>
          <a:p>
            <a:r>
              <a:rPr lang="nl-NL" sz="2800" noProof="0" dirty="0"/>
              <a:t>Project : Wat nog meer– Frans </a:t>
            </a:r>
            <a:r>
              <a:rPr lang="nl-NL" sz="2800" noProof="0" dirty="0" err="1"/>
              <a:t>Sools</a:t>
            </a:r>
            <a:endParaRPr lang="nl-NL" sz="2800" noProof="0" dirty="0"/>
          </a:p>
          <a:p>
            <a:r>
              <a:rPr lang="nl-NL" sz="2800" noProof="0" dirty="0"/>
              <a:t>Afsluiting – Frans </a:t>
            </a:r>
            <a:r>
              <a:rPr lang="nl-NL" sz="2800" noProof="0" dirty="0" err="1"/>
              <a:t>Sools</a:t>
            </a:r>
            <a:endParaRPr lang="nl-NL" sz="2800" noProof="0" dirty="0"/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buNone/>
            </a:pPr>
            <a:endParaRPr lang="nl-NL" sz="2800" noProof="0" dirty="0"/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569E8D59-0D8B-E18A-DAEF-840D99EFA8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946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9583DEE-F138-8EEE-37CB-FE683CE69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533" y="283105"/>
            <a:ext cx="10972800" cy="1143000"/>
          </a:xfrm>
        </p:spPr>
        <p:txBody>
          <a:bodyPr/>
          <a:lstStyle/>
          <a:p>
            <a:pPr algn="l"/>
            <a:r>
              <a:rPr lang="nl-NL" noProof="0" dirty="0"/>
              <a:t>Meten is weten; Doe mee 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7AFFFC02-D191-EE45-D9A5-AF0AEC86C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133" y="1346201"/>
            <a:ext cx="9985876" cy="5088466"/>
          </a:xfrm>
        </p:spPr>
        <p:txBody>
          <a:bodyPr>
            <a:normAutofit fontScale="92500" lnSpcReduction="10000"/>
          </a:bodyPr>
          <a:lstStyle/>
          <a:p>
            <a:r>
              <a:rPr lang="nl-NL" sz="2800" noProof="0" dirty="0"/>
              <a:t>Algemene verbruik en opwekdata is publiek beschikbaar</a:t>
            </a:r>
          </a:p>
          <a:p>
            <a:r>
              <a:rPr lang="nl-NL" sz="2800" noProof="0" dirty="0"/>
              <a:t>Gegevens over piekverbruik en -opwek zijn er nauwelijks </a:t>
            </a:r>
          </a:p>
          <a:p>
            <a:pPr lvl="1"/>
            <a:r>
              <a:rPr lang="nl-NL" sz="2400" noProof="0" dirty="0"/>
              <a:t>Dat kun je zelf zien met een P1 meter/ App energiemaatschappij</a:t>
            </a:r>
          </a:p>
          <a:p>
            <a:r>
              <a:rPr lang="nl-NL" sz="2800" noProof="0" dirty="0"/>
              <a:t>Energieprofiel bewoners en Stille Wille maken</a:t>
            </a:r>
          </a:p>
          <a:p>
            <a:r>
              <a:rPr lang="nl-NL" sz="2800" noProof="0" dirty="0"/>
              <a:t>Met deze gegevens kun je ook verduurzamingsscenario’s maken</a:t>
            </a:r>
          </a:p>
          <a:p>
            <a:r>
              <a:rPr lang="nl-NL" sz="2800" noProof="0" dirty="0"/>
              <a:t>We vragen van ongeveer 50 bewoners</a:t>
            </a:r>
          </a:p>
          <a:p>
            <a:pPr lvl="1"/>
            <a:r>
              <a:rPr lang="nl-NL" sz="2400" noProof="0" dirty="0"/>
              <a:t>Gebruiksgegevens verbruik op koude dagen</a:t>
            </a:r>
          </a:p>
          <a:p>
            <a:pPr lvl="1"/>
            <a:r>
              <a:rPr lang="nl-NL" sz="2400" noProof="0" dirty="0"/>
              <a:t>Opwek en gebruiksgegevens op zeer zonnige warme dagen</a:t>
            </a:r>
          </a:p>
          <a:p>
            <a:pPr lvl="1"/>
            <a:r>
              <a:rPr lang="nl-NL" sz="2400" noProof="0" dirty="0"/>
              <a:t>Piekverbruik ( kort) , te zien met P1 Meter</a:t>
            </a:r>
          </a:p>
          <a:p>
            <a:pPr lvl="1"/>
            <a:r>
              <a:rPr lang="nl-NL" sz="2400" noProof="0" dirty="0"/>
              <a:t>Congestie momenten ( P1 meter)</a:t>
            </a:r>
          </a:p>
          <a:p>
            <a:pPr lvl="1"/>
            <a:endParaRPr lang="nl-NL" sz="2400" noProof="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xmlns="" id="{21B7E026-BA06-F957-0A86-4F2D3898B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8562" y="1346201"/>
            <a:ext cx="1821771" cy="2615034"/>
          </a:xfrm>
          <a:prstGeom prst="rect">
            <a:avLst/>
          </a:prstGeom>
        </p:spPr>
      </p:pic>
      <p:pic>
        <p:nvPicPr>
          <p:cNvPr id="4" name="Afbeelding 3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4EBCF23A-9635-5511-3684-693BA2202A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52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797D55-8AF8-AC74-836F-FB2EFD188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B8B944D0-7DEB-1A58-92C7-7EB8A2DF8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12E9FC98-E1AF-2894-A647-8CE9205FFE44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600" noProof="0" dirty="0">
                <a:ea typeface="+mj-lt"/>
                <a:cs typeface="+mj-lt"/>
              </a:rPr>
              <a:t>Project Energie Zelfvoorzienend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83C15AE3-5B0A-3D4F-92BF-A337C2CD7B23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 Snoeiafval omzetten</a:t>
            </a:r>
          </a:p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Waarom?</a:t>
            </a:r>
          </a:p>
          <a:p>
            <a:r>
              <a:rPr lang="nl-NL" sz="2800" noProof="0" dirty="0">
                <a:ea typeface="ＭＳ Ｐゴシック"/>
              </a:rPr>
              <a:t>Afvoeren kost &gt; €12000</a:t>
            </a:r>
          </a:p>
          <a:p>
            <a:r>
              <a:rPr lang="nl-NL" sz="2800" noProof="0" dirty="0">
                <a:ea typeface="ＭＳ Ｐゴシック"/>
              </a:rPr>
              <a:t>Omzetten geeft economische en sociale meerwaarde</a:t>
            </a:r>
          </a:p>
          <a:p>
            <a:r>
              <a:rPr lang="nl-NL" sz="2800" noProof="0" dirty="0">
                <a:ea typeface="ＭＳ Ｐゴシック"/>
              </a:rPr>
              <a:t>Betrokkenheid bewoners zichtbaar vergroot </a:t>
            </a:r>
          </a:p>
          <a:p>
            <a:r>
              <a:rPr lang="nl-NL" sz="2800" noProof="0" dirty="0">
                <a:ea typeface="ＭＳ Ｐゴシック"/>
              </a:rPr>
              <a:t>SWB Kosten aanzienlijk lager</a:t>
            </a:r>
          </a:p>
          <a:p>
            <a:r>
              <a:rPr lang="nl-NL" sz="2800" noProof="0" dirty="0">
                <a:ea typeface="ＭＳ Ｐゴシック"/>
              </a:rPr>
              <a:t>Tot compost € 30/ton</a:t>
            </a:r>
          </a:p>
          <a:p>
            <a:r>
              <a:rPr lang="nl-NL" sz="2800" noProof="0" dirty="0">
                <a:ea typeface="ＭＳ Ｐゴシック"/>
              </a:rPr>
              <a:t>Tot houtpellets € 250/ton</a:t>
            </a:r>
          </a:p>
          <a:p>
            <a:r>
              <a:rPr lang="nl-NL" sz="2800" noProof="0" dirty="0">
                <a:ea typeface="ＭＳ Ｐゴシック"/>
              </a:rPr>
              <a:t>Boomstam waarde € 40/ ton</a:t>
            </a:r>
          </a:p>
          <a:p>
            <a:r>
              <a:rPr lang="nl-NL" sz="2800" noProof="0" dirty="0">
                <a:ea typeface="ＭＳ Ｐゴシック"/>
              </a:rPr>
              <a:t>Tot kliefhout € 80/ ton</a:t>
            </a:r>
          </a:p>
          <a:p>
            <a:endParaRPr lang="nl-NL" sz="2800" noProof="0" dirty="0">
              <a:ea typeface="ＭＳ Ｐゴシック"/>
            </a:endParaRPr>
          </a:p>
          <a:p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lnSpc>
                <a:spcPct val="107000"/>
              </a:lnSpc>
              <a:buNone/>
            </a:pPr>
            <a:endParaRPr lang="nl-NL" sz="2000" kern="100" noProof="0" dirty="0">
              <a:latin typeface="Aptos"/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Frans </a:t>
            </a:r>
            <a:r>
              <a:rPr lang="nl-NL" sz="2000" kern="100" noProof="0" dirty="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Sools</a:t>
            </a: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, Ad Simonse en Jan Timmers</a:t>
            </a:r>
            <a:endParaRPr lang="nl-NL" noProof="0" dirty="0">
              <a:latin typeface="Aptos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noProof="0" dirty="0">
                <a:ea typeface="ＭＳ Ｐゴシック"/>
                <a:hlinkClick r:id="rId3"/>
              </a:rPr>
              <a:t>natuurenpark.infra@stillewillewonen.nl</a:t>
            </a:r>
            <a:r>
              <a:rPr lang="nl-NL" sz="2000" noProof="0" dirty="0">
                <a:ea typeface="ＭＳ Ｐゴシック"/>
              </a:rPr>
              <a:t> </a:t>
            </a:r>
            <a:endParaRPr lang="nl-NL" sz="2000" kern="100" noProof="0" dirty="0">
              <a:effectLst/>
              <a:latin typeface="ＭＳ Ｐゴシック"/>
              <a:ea typeface="ＭＳ Ｐゴシック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buNone/>
            </a:pPr>
            <a:endParaRPr lang="nl-NL" sz="2800" noProof="0" dirty="0"/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40DB9F95-1D60-9E1D-F58E-EA8E7701A6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69D9C4D-6A62-3678-E1F7-D61942DEA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B51BC43E-CD5A-5E26-4A96-1F190A249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B9BB1683-18D3-8CEE-D544-B8210A3F3DF0}"/>
              </a:ext>
            </a:extLst>
          </p:cNvPr>
          <p:cNvSpPr txBox="1">
            <a:spLocks/>
          </p:cNvSpPr>
          <p:nvPr/>
        </p:nvSpPr>
        <p:spPr>
          <a:xfrm>
            <a:off x="609600" y="46313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600" noProof="0" dirty="0">
                <a:ea typeface="+mj-lt"/>
                <a:cs typeface="+mj-lt"/>
              </a:rPr>
              <a:t>Project Energie Zelfvoorzienend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3AF86E6A-1375-82B5-DAA7-B1E7E2B62041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Proef omzetten Snoeiafval in 2025 met tijdlijn</a:t>
            </a:r>
          </a:p>
          <a:p>
            <a:endParaRPr lang="nl-NL" sz="2800" noProof="0" dirty="0">
              <a:ea typeface="ＭＳ Ｐゴシック"/>
            </a:endParaRPr>
          </a:p>
          <a:p>
            <a:r>
              <a:rPr lang="nl-NL" sz="2800" noProof="0" dirty="0">
                <a:ea typeface="ＭＳ Ｐゴシック"/>
              </a:rPr>
              <a:t>Bouwen overkapping – maart april</a:t>
            </a:r>
          </a:p>
          <a:p>
            <a:r>
              <a:rPr lang="nl-NL" sz="2800" noProof="0" dirty="0">
                <a:ea typeface="ＭＳ Ｐゴシック"/>
              </a:rPr>
              <a:t>Verzamelen schoon blad en tak -april</a:t>
            </a:r>
          </a:p>
          <a:p>
            <a:r>
              <a:rPr lang="nl-NL" sz="2800" noProof="0" dirty="0">
                <a:ea typeface="ＭＳ Ｐゴシック"/>
              </a:rPr>
              <a:t>Hakselen en drogen -april-aug</a:t>
            </a:r>
          </a:p>
          <a:p>
            <a:r>
              <a:rPr lang="nl-NL" sz="2800" noProof="0" dirty="0">
                <a:ea typeface="ＭＳ Ｐゴシック"/>
              </a:rPr>
              <a:t>Hameren en </a:t>
            </a:r>
            <a:r>
              <a:rPr lang="nl-NL" sz="2800" noProof="0" dirty="0" err="1">
                <a:ea typeface="ＭＳ Ｐゴシック"/>
              </a:rPr>
              <a:t>pelleteren</a:t>
            </a:r>
            <a:r>
              <a:rPr lang="nl-NL" sz="2800" noProof="0" dirty="0">
                <a:ea typeface="ＭＳ Ｐゴシック"/>
              </a:rPr>
              <a:t>-aug-sept</a:t>
            </a:r>
          </a:p>
          <a:p>
            <a:r>
              <a:rPr lang="nl-NL" sz="2800" noProof="0" dirty="0">
                <a:ea typeface="ＭＳ Ｐゴシック"/>
              </a:rPr>
              <a:t>Afkoelen en in zakken doen-aug-sept</a:t>
            </a: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lnSpc>
                <a:spcPct val="107000"/>
              </a:lnSpc>
              <a:buNone/>
            </a:pPr>
            <a:endParaRPr lang="nl-NL" sz="2000" kern="100" noProof="0" dirty="0">
              <a:latin typeface="Aptos"/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Frans </a:t>
            </a:r>
            <a:r>
              <a:rPr lang="nl-NL" sz="2000" kern="100" noProof="0" dirty="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Sools</a:t>
            </a: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, Ad Simonse en Jan Timmers</a:t>
            </a:r>
            <a:endParaRPr lang="nl-NL" noProof="0" dirty="0">
              <a:latin typeface="Aptos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noProof="0" dirty="0">
                <a:ea typeface="ＭＳ Ｐゴシック"/>
                <a:hlinkClick r:id="rId3"/>
              </a:rPr>
              <a:t>natuurenpark.infra@stillewillewonen.nl</a:t>
            </a:r>
            <a:r>
              <a:rPr lang="nl-NL" sz="2000" noProof="0" dirty="0">
                <a:ea typeface="ＭＳ Ｐゴシック"/>
              </a:rPr>
              <a:t> </a:t>
            </a:r>
            <a:endParaRPr lang="nl-NL" sz="2000" kern="100" noProof="0" dirty="0">
              <a:effectLst/>
              <a:latin typeface="ＭＳ Ｐゴシック"/>
              <a:ea typeface="ＭＳ Ｐゴシック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buNone/>
            </a:pPr>
            <a:endParaRPr lang="nl-NL" sz="2800" noProof="0" dirty="0"/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18A3BD34-1C16-DEF2-A056-8769963A67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13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AE5DE7E-3D3A-6BB7-7A51-623B2C02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4C00E152-1B71-91BF-FA00-34C8E1758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F29B2462-E607-CC00-591F-EC55CEE254AF}"/>
              </a:ext>
            </a:extLst>
          </p:cNvPr>
          <p:cNvSpPr txBox="1">
            <a:spLocks/>
          </p:cNvSpPr>
          <p:nvPr/>
        </p:nvSpPr>
        <p:spPr>
          <a:xfrm>
            <a:off x="609600" y="46313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600" noProof="0" dirty="0">
                <a:ea typeface="+mj-lt"/>
                <a:cs typeface="+mj-lt"/>
              </a:rPr>
              <a:t>Project Energie Zelfvoorzienend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A1E9F8EA-5092-E572-EAEF-9F2A420F7809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Proef omzetten Snoeiafval</a:t>
            </a:r>
          </a:p>
          <a:p>
            <a:endParaRPr lang="nl-NL" sz="2800" noProof="0" dirty="0">
              <a:ea typeface="ＭＳ Ｐゴシック"/>
            </a:endParaRPr>
          </a:p>
          <a:p>
            <a:r>
              <a:rPr lang="nl-NL" sz="2400" noProof="0" dirty="0">
                <a:ea typeface="ＭＳ Ｐゴシック"/>
              </a:rPr>
              <a:t>Bouwen overkapping met vrijwilligers</a:t>
            </a:r>
          </a:p>
          <a:p>
            <a:r>
              <a:rPr lang="nl-NL" sz="2400" noProof="0" dirty="0">
                <a:ea typeface="ＭＳ Ｐゴシック"/>
              </a:rPr>
              <a:t>Met vrijwilligers / prof. , verzamelen en hakselen</a:t>
            </a:r>
          </a:p>
          <a:p>
            <a:r>
              <a:rPr lang="nl-NL" sz="2400" noProof="0" dirty="0">
                <a:ea typeface="ＭＳ Ｐゴシック"/>
              </a:rPr>
              <a:t>Hameren met vrijwilligers/prof., huur hamermolen</a:t>
            </a:r>
          </a:p>
          <a:p>
            <a:r>
              <a:rPr lang="nl-NL" sz="2400" noProof="0" dirty="0">
                <a:ea typeface="ＭＳ Ｐゴシック"/>
              </a:rPr>
              <a:t>Vervoer basismateriaal</a:t>
            </a:r>
          </a:p>
          <a:p>
            <a:r>
              <a:rPr lang="nl-NL" sz="2400" noProof="0" dirty="0">
                <a:ea typeface="ＭＳ Ｐゴシック"/>
              </a:rPr>
              <a:t>Pelleteren op productielocatie</a:t>
            </a:r>
          </a:p>
          <a:p>
            <a:r>
              <a:rPr lang="nl-NL" sz="2400" noProof="0" dirty="0">
                <a:ea typeface="ＭＳ Ｐゴシック"/>
              </a:rPr>
              <a:t>In zakken doen met vrijwilligers</a:t>
            </a:r>
          </a:p>
          <a:p>
            <a:r>
              <a:rPr lang="nl-NL" sz="2400" noProof="0" dirty="0">
                <a:ea typeface="ＭＳ Ｐゴシック"/>
              </a:rPr>
              <a:t>Asrest bepalen, laboratorium </a:t>
            </a:r>
          </a:p>
          <a:p>
            <a:r>
              <a:rPr lang="nl-NL" sz="2400" noProof="0" dirty="0">
                <a:ea typeface="ＭＳ Ｐゴシック"/>
              </a:rPr>
              <a:t>Verdelen zakken houtpellets</a:t>
            </a:r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9289BD10-E644-39DB-E5E3-738463ACB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67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789F24-A8C3-4EC2-2EA1-25F711D06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97E38592-E29B-E757-5DBD-E602E342A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xmlns="" id="{58953333-734E-23BA-A0BD-08AA393DE05F}"/>
              </a:ext>
            </a:extLst>
          </p:cNvPr>
          <p:cNvSpPr txBox="1">
            <a:spLocks/>
          </p:cNvSpPr>
          <p:nvPr/>
        </p:nvSpPr>
        <p:spPr>
          <a:xfrm>
            <a:off x="609600" y="46313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3600" noProof="0" dirty="0">
                <a:ea typeface="+mj-lt"/>
                <a:cs typeface="+mj-lt"/>
              </a:rPr>
              <a:t>Project Energie Zelfvoorzienend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xmlns="" id="{055D74C1-2C2E-8EB1-AD95-17305328C148}"/>
              </a:ext>
            </a:extLst>
          </p:cNvPr>
          <p:cNvSpPr txBox="1">
            <a:spLocks/>
          </p:cNvSpPr>
          <p:nvPr/>
        </p:nvSpPr>
        <p:spPr>
          <a:xfrm>
            <a:off x="609600" y="1417638"/>
            <a:ext cx="9561922" cy="452596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800" dirty="0">
              <a:ea typeface="ＭＳ Ｐゴシック"/>
            </a:endParaRPr>
          </a:p>
          <a:p>
            <a:pPr marL="0" indent="0">
              <a:buNone/>
            </a:pPr>
            <a:r>
              <a:rPr lang="nl-NL" sz="2800" noProof="0" dirty="0">
                <a:ea typeface="ＭＳ Ｐゴシック"/>
              </a:rPr>
              <a:t>Proef omzetten Snoeiafval</a:t>
            </a:r>
          </a:p>
          <a:p>
            <a:endParaRPr lang="nl-NL" sz="2800" noProof="0" dirty="0">
              <a:ea typeface="ＭＳ Ｐゴシック"/>
            </a:endParaRPr>
          </a:p>
          <a:p>
            <a:r>
              <a:rPr lang="nl-NL" sz="2800" noProof="0" dirty="0">
                <a:ea typeface="ＭＳ Ｐゴシック"/>
              </a:rPr>
              <a:t>Analyse resultaten, na eerste stook en lab. uitslag</a:t>
            </a:r>
          </a:p>
          <a:p>
            <a:r>
              <a:rPr lang="nl-NL" sz="2800" noProof="0" dirty="0">
                <a:ea typeface="ＭＳ Ｐゴシック"/>
              </a:rPr>
              <a:t>Terugkoppeling aan betrokkenen</a:t>
            </a:r>
          </a:p>
          <a:p>
            <a:r>
              <a:rPr lang="nl-NL" sz="2800" noProof="0" dirty="0">
                <a:ea typeface="ＭＳ Ｐゴシック"/>
              </a:rPr>
              <a:t>Conclusie</a:t>
            </a:r>
          </a:p>
          <a:p>
            <a:r>
              <a:rPr lang="nl-NL" sz="2800" noProof="0" dirty="0">
                <a:ea typeface="ＭＳ Ｐゴシック"/>
              </a:rPr>
              <a:t>Wie wil deelnemen aan deelprojecten</a:t>
            </a:r>
          </a:p>
          <a:p>
            <a:r>
              <a:rPr lang="nl-NL" sz="2800" noProof="0" dirty="0">
                <a:ea typeface="ＭＳ Ｐゴシック"/>
              </a:rPr>
              <a:t>Hoe verder?</a:t>
            </a:r>
          </a:p>
          <a:p>
            <a:r>
              <a:rPr lang="nl-NL" sz="2800" noProof="0" dirty="0">
                <a:ea typeface="ＭＳ Ｐゴシック"/>
              </a:rPr>
              <a:t>Afsluiting</a:t>
            </a:r>
          </a:p>
          <a:p>
            <a:endParaRPr lang="nl-NL" sz="2800" noProof="0" dirty="0">
              <a:ea typeface="ＭＳ Ｐゴシック"/>
            </a:endParaRPr>
          </a:p>
          <a:p>
            <a:endParaRPr lang="nl-NL" sz="2800" noProof="0" dirty="0">
              <a:ea typeface="ＭＳ Ｐゴシック"/>
            </a:endParaRPr>
          </a:p>
          <a:p>
            <a:pPr algn="r"/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>
              <a:ea typeface="ＭＳ Ｐゴシック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lnSpc>
                <a:spcPct val="107000"/>
              </a:lnSpc>
              <a:buNone/>
            </a:pPr>
            <a:endParaRPr lang="nl-NL" sz="2000" kern="100" noProof="0" dirty="0">
              <a:latin typeface="Aptos"/>
              <a:ea typeface="Aptos" panose="020B0004020202020204" pitchFamily="34" charset="0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Frans </a:t>
            </a:r>
            <a:r>
              <a:rPr lang="nl-NL" sz="2000" kern="100" noProof="0" dirty="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Sools</a:t>
            </a:r>
            <a:r>
              <a:rPr lang="nl-NL" sz="2000" kern="100" noProof="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, Ad Simonse en Jan Timmers</a:t>
            </a:r>
            <a:endParaRPr lang="nl-NL" noProof="0" dirty="0">
              <a:latin typeface="Aptos"/>
              <a:cs typeface="Times New Roman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sz="2000" noProof="0" dirty="0">
                <a:ea typeface="ＭＳ Ｐゴシック"/>
                <a:hlinkClick r:id="rId3"/>
              </a:rPr>
              <a:t>natuurenpark.infra@stillewillewonen.nl</a:t>
            </a:r>
            <a:r>
              <a:rPr lang="nl-NL" sz="2000" noProof="0" dirty="0">
                <a:ea typeface="ＭＳ Ｐゴシック"/>
              </a:rPr>
              <a:t> </a:t>
            </a:r>
            <a:endParaRPr lang="nl-NL" sz="2000" kern="100" noProof="0" dirty="0">
              <a:effectLst/>
              <a:latin typeface="ＭＳ Ｐゴシック"/>
              <a:ea typeface="ＭＳ Ｐゴシック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sz="2800" noProof="0" dirty="0"/>
          </a:p>
          <a:p>
            <a:pPr marL="0" indent="0">
              <a:buNone/>
            </a:pPr>
            <a:endParaRPr lang="nl-NL" sz="2800" noProof="0" dirty="0"/>
          </a:p>
        </p:txBody>
      </p:sp>
      <p:pic>
        <p:nvPicPr>
          <p:cNvPr id="3" name="Afbeelding 2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3030DCB6-04B6-77DF-C8E6-C9B687C44D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11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B88CAE1-DCF1-602A-65D4-0EB4B4439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noProof="0" dirty="0"/>
              <a:t>Samen kom je verder in de energie transitie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B8787B2-EEA9-7A7D-CA86-3400C836B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51960"/>
            <a:ext cx="10972800" cy="4525963"/>
          </a:xfrm>
        </p:spPr>
        <p:txBody>
          <a:bodyPr/>
          <a:lstStyle/>
          <a:p>
            <a:r>
              <a:rPr lang="nl-NL" noProof="0" dirty="0"/>
              <a:t>Stap voor stap, en elke stap helpt</a:t>
            </a:r>
          </a:p>
          <a:p>
            <a:pPr marL="0" indent="0">
              <a:buNone/>
            </a:pPr>
            <a:endParaRPr lang="nl-NL" noProof="0" dirty="0"/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xmlns="" id="{6359E276-5A2E-3883-1B4C-6B107D3D2DE7}"/>
              </a:ext>
            </a:extLst>
          </p:cNvPr>
          <p:cNvSpPr/>
          <p:nvPr/>
        </p:nvSpPr>
        <p:spPr>
          <a:xfrm>
            <a:off x="7798278" y="1936630"/>
            <a:ext cx="3571336" cy="14923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sz="2400" noProof="0" dirty="0"/>
          </a:p>
          <a:p>
            <a:pPr algn="r"/>
            <a:r>
              <a:rPr lang="nl-NL" sz="2400" noProof="0" dirty="0"/>
              <a:t>Energie Delen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 lokaal binnen de regio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Faire prijs voor opwekkers </a:t>
            </a:r>
          </a:p>
          <a:p>
            <a:pPr algn="r"/>
            <a:r>
              <a:rPr lang="nl-NL" noProof="0" dirty="0"/>
              <a:t>en afnemers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nl-NL" noProof="0" dirty="0"/>
          </a:p>
          <a:p>
            <a:pPr algn="r"/>
            <a:endParaRPr lang="nl-NL" noProof="0" dirty="0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xmlns="" id="{DE5816DF-263E-099E-7346-D4F51890F6AC}"/>
              </a:ext>
            </a:extLst>
          </p:cNvPr>
          <p:cNvSpPr/>
          <p:nvPr/>
        </p:nvSpPr>
        <p:spPr>
          <a:xfrm>
            <a:off x="4587813" y="2665562"/>
            <a:ext cx="3571336" cy="14923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l-NL" noProof="0" dirty="0"/>
          </a:p>
          <a:p>
            <a:pPr algn="r"/>
            <a:endParaRPr lang="nl-NL" noProof="0" dirty="0"/>
          </a:p>
          <a:p>
            <a:pPr algn="r"/>
            <a:endParaRPr lang="nl-NL" noProof="0" dirty="0"/>
          </a:p>
          <a:p>
            <a:pPr algn="r"/>
            <a:r>
              <a:rPr lang="nl-NL" sz="2400" noProof="0" dirty="0"/>
              <a:t>Samen doen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Congestiebestrijding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Buurtopslag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Gemeenschappelijke voorzieningen</a:t>
            </a:r>
          </a:p>
          <a:p>
            <a:pPr algn="r"/>
            <a:endParaRPr lang="nl-NL" noProof="0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nl-NL" noProof="0" dirty="0"/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nl-NL" noProof="0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E7577F22-151E-0035-4AB5-C35CF096F5C8}"/>
              </a:ext>
            </a:extLst>
          </p:cNvPr>
          <p:cNvSpPr/>
          <p:nvPr/>
        </p:nvSpPr>
        <p:spPr>
          <a:xfrm>
            <a:off x="2395268" y="3914941"/>
            <a:ext cx="3571336" cy="14923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nl-NL" sz="2400" noProof="0" dirty="0"/>
              <a:t>Zelf doen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Besparen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Gelijktijdigheid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nl-NL" noProof="0" dirty="0"/>
              <a:t>Opslag</a:t>
            </a:r>
          </a:p>
          <a:p>
            <a:pPr algn="r"/>
            <a:endParaRPr lang="nl-NL" noProof="0" dirty="0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4F821C3D-BB61-A80C-69FC-9E6BE0C850FA}"/>
              </a:ext>
            </a:extLst>
          </p:cNvPr>
          <p:cNvSpPr/>
          <p:nvPr/>
        </p:nvSpPr>
        <p:spPr>
          <a:xfrm>
            <a:off x="541309" y="4920558"/>
            <a:ext cx="3571336" cy="149237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noProof="0" dirty="0"/>
              <a:t>Goed idee!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Financieel aantrekkelijk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noProof="0" dirty="0"/>
              <a:t>Goed voor omgeving en klimaat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noProof="0" dirty="0"/>
          </a:p>
        </p:txBody>
      </p:sp>
      <p:pic>
        <p:nvPicPr>
          <p:cNvPr id="8" name="Afbeelding 7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E03E95D1-1C21-36B2-F3B3-B7E7391751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058" y="5297614"/>
            <a:ext cx="2703870" cy="121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45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C6265C6-3881-14F2-7C24-03B8A289F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763" y="190291"/>
            <a:ext cx="8527396" cy="939769"/>
          </a:xfrm>
        </p:spPr>
        <p:txBody>
          <a:bodyPr>
            <a:normAutofit fontScale="90000"/>
          </a:bodyPr>
          <a:lstStyle/>
          <a:p>
            <a:r>
              <a:rPr lang="nl-NL" noProof="0" dirty="0"/>
              <a:t>opzet subsidieplan, initiatie fase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736818D8-7251-4FFF-A53D-77334EAC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1552366"/>
            <a:ext cx="10363200" cy="446887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 noProof="0" dirty="0"/>
              <a:t>Jan 2025                                                                  jan 2026                                                                dec 2026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xmlns="" id="{CCC2CC86-A9A0-DF14-075F-865B84FCEE7C}"/>
              </a:ext>
            </a:extLst>
          </p:cNvPr>
          <p:cNvSpPr/>
          <p:nvPr/>
        </p:nvSpPr>
        <p:spPr>
          <a:xfrm>
            <a:off x="1699404" y="5072332"/>
            <a:ext cx="2631055" cy="5262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Geinteresseerden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werven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xmlns="" id="{B4F59334-45CC-9C48-2052-0D22E67F35F1}"/>
              </a:ext>
            </a:extLst>
          </p:cNvPr>
          <p:cNvSpPr/>
          <p:nvPr/>
        </p:nvSpPr>
        <p:spPr>
          <a:xfrm>
            <a:off x="3071003" y="4473184"/>
            <a:ext cx="3433313" cy="5262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Energie monitoring/P1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xmlns="" id="{BE607C4C-D77D-EA21-DC50-0CF2E607A4C8}"/>
              </a:ext>
            </a:extLst>
          </p:cNvPr>
          <p:cNvSpPr/>
          <p:nvPr/>
        </p:nvSpPr>
        <p:spPr>
          <a:xfrm>
            <a:off x="4502989" y="3866185"/>
            <a:ext cx="2760452" cy="5262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energiescans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xmlns="" id="{34B9BD1C-DE43-76F2-1977-BFC341B8B9F1}"/>
              </a:ext>
            </a:extLst>
          </p:cNvPr>
          <p:cNvSpPr/>
          <p:nvPr/>
        </p:nvSpPr>
        <p:spPr>
          <a:xfrm>
            <a:off x="7735020" y="2573774"/>
            <a:ext cx="1897810" cy="5262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Voorstellen dorps/wijk EMS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xmlns="" id="{3D8B41C6-BB78-D5B5-093E-88859B32EA5E}"/>
              </a:ext>
            </a:extLst>
          </p:cNvPr>
          <p:cNvSpPr/>
          <p:nvPr/>
        </p:nvSpPr>
        <p:spPr>
          <a:xfrm>
            <a:off x="6564701" y="3259186"/>
            <a:ext cx="1897810" cy="52621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opstellen energieprofielen</a:t>
            </a:r>
          </a:p>
        </p:txBody>
      </p:sp>
      <p:sp>
        <p:nvSpPr>
          <p:cNvPr id="9" name="Pijl: rechts 8">
            <a:extLst>
              <a:ext uri="{FF2B5EF4-FFF2-40B4-BE49-F238E27FC236}">
                <a16:creationId xmlns:a16="http://schemas.microsoft.com/office/drawing/2014/main" xmlns="" id="{0364DE74-F088-8B33-08CD-06D4286C55B5}"/>
              </a:ext>
            </a:extLst>
          </p:cNvPr>
          <p:cNvSpPr/>
          <p:nvPr/>
        </p:nvSpPr>
        <p:spPr>
          <a:xfrm>
            <a:off x="9472003" y="1590945"/>
            <a:ext cx="1768415" cy="77167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Volgende fases</a:t>
            </a:r>
          </a:p>
        </p:txBody>
      </p:sp>
      <p:sp>
        <p:nvSpPr>
          <p:cNvPr id="10" name="Pijl: rechts 9">
            <a:extLst>
              <a:ext uri="{FF2B5EF4-FFF2-40B4-BE49-F238E27FC236}">
                <a16:creationId xmlns:a16="http://schemas.microsoft.com/office/drawing/2014/main" xmlns="" id="{881CF269-B192-C9A8-AF40-91BF687952E3}"/>
              </a:ext>
            </a:extLst>
          </p:cNvPr>
          <p:cNvSpPr/>
          <p:nvPr/>
        </p:nvSpPr>
        <p:spPr>
          <a:xfrm>
            <a:off x="1699404" y="1613141"/>
            <a:ext cx="2493034" cy="7716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Communicatie voor werving</a:t>
            </a:r>
          </a:p>
        </p:txBody>
      </p:sp>
      <p:sp>
        <p:nvSpPr>
          <p:cNvPr id="11" name="Pijl: rechts 10">
            <a:extLst>
              <a:ext uri="{FF2B5EF4-FFF2-40B4-BE49-F238E27FC236}">
                <a16:creationId xmlns:a16="http://schemas.microsoft.com/office/drawing/2014/main" xmlns="" id="{1018B310-CF02-483D-2E49-57A36CC00D7C}"/>
              </a:ext>
            </a:extLst>
          </p:cNvPr>
          <p:cNvSpPr/>
          <p:nvPr/>
        </p:nvSpPr>
        <p:spPr>
          <a:xfrm>
            <a:off x="4192438" y="1595839"/>
            <a:ext cx="3683479" cy="7716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Communicatie resultaten/</a:t>
            </a:r>
          </a:p>
        </p:txBody>
      </p:sp>
      <p:sp>
        <p:nvSpPr>
          <p:cNvPr id="12" name="Pijl: rechts 11">
            <a:extLst>
              <a:ext uri="{FF2B5EF4-FFF2-40B4-BE49-F238E27FC236}">
                <a16:creationId xmlns:a16="http://schemas.microsoft.com/office/drawing/2014/main" xmlns="" id="{821D8F36-416E-5F67-B34D-ECAEB886A130}"/>
              </a:ext>
            </a:extLst>
          </p:cNvPr>
          <p:cNvSpPr/>
          <p:nvPr/>
        </p:nvSpPr>
        <p:spPr>
          <a:xfrm>
            <a:off x="7798279" y="1617876"/>
            <a:ext cx="1673724" cy="771676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Communicatie voor plannen</a:t>
            </a:r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xmlns="" id="{197FDBD6-47C2-5A1F-C9F7-0DEB3929902A}"/>
              </a:ext>
            </a:extLst>
          </p:cNvPr>
          <p:cNvSpPr/>
          <p:nvPr/>
        </p:nvSpPr>
        <p:spPr>
          <a:xfrm rot="10800000">
            <a:off x="3700926" y="2465604"/>
            <a:ext cx="3433311" cy="1180604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xmlns="" id="{7AF9A61F-C09D-BC85-A4E9-0D8475AEFB0D}"/>
              </a:ext>
            </a:extLst>
          </p:cNvPr>
          <p:cNvSpPr txBox="1"/>
          <p:nvPr/>
        </p:nvSpPr>
        <p:spPr>
          <a:xfrm>
            <a:off x="4546315" y="2482348"/>
            <a:ext cx="1958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Bewoners bewust, gaan zelf besparen, meer gelijktijdigheid</a:t>
            </a:r>
          </a:p>
        </p:txBody>
      </p:sp>
    </p:spTree>
    <p:extLst>
      <p:ext uri="{BB962C8B-B14F-4D97-AF65-F5344CB8AC3E}">
        <p14:creationId xmlns:p14="http://schemas.microsoft.com/office/powerpoint/2010/main" val="372387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3540FC-369E-0FE4-E44B-CACA64A66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E74593C9-F814-BF9C-0BE3-91C1C6D4C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BA5C613C-9EE5-975F-849B-FEFE0845CE4F}"/>
              </a:ext>
            </a:extLst>
          </p:cNvPr>
          <p:cNvSpPr txBox="1">
            <a:spLocks/>
          </p:cNvSpPr>
          <p:nvPr/>
        </p:nvSpPr>
        <p:spPr>
          <a:xfrm>
            <a:off x="609600" y="391585"/>
            <a:ext cx="9631680" cy="7586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Kengetallen Stille Wille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B34724-6D50-C992-D261-F63FD1DED145}"/>
              </a:ext>
            </a:extLst>
          </p:cNvPr>
          <p:cNvSpPr txBox="1"/>
          <p:nvPr/>
        </p:nvSpPr>
        <p:spPr>
          <a:xfrm>
            <a:off x="526190" y="1665666"/>
            <a:ext cx="10438590" cy="4708981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Elektriciteitsaansluitingen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                       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325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Elektriciteit inkoop in kWh	  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1.135.997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Gemiddeld per aansluiting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4.213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Woningen met zonnepanelen	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58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Gas aansluitingen	(325-170)				      </a:t>
            </a:r>
            <a:r>
              <a:rPr lang="nl-NL" sz="200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nl-NL" sz="2000" dirty="0" smtClean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155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Zonder gas							  	          170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Gasinkoop propaan in liters (vloeibaar)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287.000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Gas propaan in m</a:t>
            </a:r>
            <a:r>
              <a:rPr kumimoji="0" lang="nl-NL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nl-NL" sz="2400" b="0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1)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nl-NL" sz="20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                  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71.750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Gemiddeld propaan per actieve gasaansluiting in m</a:t>
            </a:r>
            <a:r>
              <a:rPr kumimoji="0" lang="nl-NL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462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Vergelijking aardgas (*2,77)  in m</a:t>
            </a:r>
            <a:r>
              <a:rPr kumimoji="0" lang="nl-NL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198.747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Gemiddeld vergelijking aardgas (*2,77)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        1.282</a:t>
            </a: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Gas warmtevermogen kWh 					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 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1.947.720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Bij verwarming met warmtepomp </a:t>
            </a:r>
            <a:r>
              <a:rPr kumimoji="0" lang="nl-N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Cop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=4 extra elektriciteit kWh	 	   </a:t>
            </a:r>
            <a:r>
              <a:rPr kumimoji="0" lang="nl-NL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								486.930</a:t>
            </a:r>
            <a:r>
              <a:rPr kumimoji="0" lang="nl-N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8FBF66-D4D9-96C0-4030-D174C8402C94}"/>
              </a:ext>
            </a:extLst>
          </p:cNvPr>
          <p:cNvSpPr txBox="1"/>
          <p:nvPr/>
        </p:nvSpPr>
        <p:spPr>
          <a:xfrm>
            <a:off x="526189" y="6132990"/>
            <a:ext cx="10205268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000" b="0" i="0" u="none" strike="noStrike" kern="1200" cap="none" spc="0" normalizeH="0" baseline="3000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1)</a:t>
            </a:r>
            <a:r>
              <a:rPr kumimoji="0" lang="nl-NL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Eén m³ (=1.000 liter) propaangas neemt – afhankelijk van de atmosferische druk, de gasdruk en de temperatuur – in vloeibare vorm tussen de 3,6 en 4,20 liter ruimte in. Dat betekent dat een tank gevuld met 1.000 liter vloeibaar propaan goed is voor ongeveer 250 m³ propaangas (=250.000 liter gasvormig!).</a:t>
            </a:r>
          </a:p>
        </p:txBody>
      </p:sp>
    </p:spTree>
    <p:extLst>
      <p:ext uri="{BB962C8B-B14F-4D97-AF65-F5344CB8AC3E}">
        <p14:creationId xmlns:p14="http://schemas.microsoft.com/office/powerpoint/2010/main" val="4147926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858D76F-E686-26D3-EECA-834CF6DD5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l-NL" noProof="0" dirty="0"/>
              <a:t>Samen bij Stille Wille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BD4B3B75-DB26-279C-3F48-604814D84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noProof="0" dirty="0"/>
              <a:t>Na de vorige bijeenkomst hebben we op basis van de vragenlijst al een aantal gegevens gekregen van geïnteresseerden. Mooi!</a:t>
            </a:r>
          </a:p>
          <a:p>
            <a:r>
              <a:rPr lang="nl-NL" noProof="0" dirty="0"/>
              <a:t>Van 30 woningen hebben we een eerste analyse kunnen doen</a:t>
            </a:r>
          </a:p>
          <a:p>
            <a:r>
              <a:rPr lang="nl-NL" noProof="0" dirty="0"/>
              <a:t>Dit helpt ons om een beeld te krijgen en de vragen te verbeteren</a:t>
            </a:r>
          </a:p>
          <a:p>
            <a:r>
              <a:rPr lang="nl-NL" noProof="0" dirty="0"/>
              <a:t>Wat hebben we al geleerd?</a:t>
            </a:r>
          </a:p>
          <a:p>
            <a:endParaRPr lang="nl-NL" noProof="0" dirty="0"/>
          </a:p>
        </p:txBody>
      </p:sp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BF0FB1BF-E30A-35AA-39E7-E460B2EB91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135" y="145511"/>
            <a:ext cx="2703870" cy="1215169"/>
          </a:xfrm>
          <a:prstGeom prst="rect">
            <a:avLst/>
          </a:prstGeom>
        </p:spPr>
      </p:pic>
      <p:pic>
        <p:nvPicPr>
          <p:cNvPr id="7" name="Afbeelding 6" descr="Gloeilamp op een gele achtergrond met geschetste lichtbundels en een kabel">
            <a:extLst>
              <a:ext uri="{FF2B5EF4-FFF2-40B4-BE49-F238E27FC236}">
                <a16:creationId xmlns:a16="http://schemas.microsoft.com/office/drawing/2014/main" xmlns="" id="{89275DB9-F888-1276-6A44-5E68DAAE12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155" y="4433158"/>
            <a:ext cx="3941330" cy="2424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4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90724E-8FD8-75EB-A478-9F89BCE82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E9917701-096C-7AE0-19C7-AED848A9F3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xmlns="" id="{8189F56E-2F7B-DB31-4F25-9D00ED38DF2A}"/>
              </a:ext>
            </a:extLst>
          </p:cNvPr>
          <p:cNvSpPr txBox="1">
            <a:spLocks/>
          </p:cNvSpPr>
          <p:nvPr/>
        </p:nvSpPr>
        <p:spPr>
          <a:xfrm>
            <a:off x="609600" y="391585"/>
            <a:ext cx="9631680" cy="7586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1" noProof="0" dirty="0">
                <a:solidFill>
                  <a:prstClr val="black"/>
                </a:solidFill>
                <a:latin typeface="Aptos Display" panose="02110004020202020204"/>
              </a:rPr>
              <a:t>Eerste analyse 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xmlns="" id="{257EEEA0-47EE-87E2-BA28-69318933AB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514596"/>
              </p:ext>
            </p:extLst>
          </p:nvPr>
        </p:nvGraphicFramePr>
        <p:xfrm>
          <a:off x="976012" y="1764890"/>
          <a:ext cx="9157112" cy="342608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9278">
                  <a:extLst>
                    <a:ext uri="{9D8B030D-6E8A-4147-A177-3AD203B41FA5}">
                      <a16:colId xmlns:a16="http://schemas.microsoft.com/office/drawing/2014/main" xmlns="" val="1606668063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2588482410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1229457288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1245782515"/>
                    </a:ext>
                  </a:extLst>
                </a:gridCol>
              </a:tblGrid>
              <a:tr h="557618">
                <a:tc>
                  <a:txBody>
                    <a:bodyPr/>
                    <a:lstStyle/>
                    <a:p>
                      <a:endParaRPr lang="nl-NL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8950670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Elektriciteit </a:t>
                      </a:r>
                      <a:r>
                        <a:rPr lang="nl-NL" noProof="0" dirty="0" err="1"/>
                        <a:t>kwh</a:t>
                      </a:r>
                      <a:endParaRPr lang="nl-NL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98865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98682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112486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671079203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Propaan 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784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1242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1073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679478734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Pellets 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12342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13717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13042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68024248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Hout 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42,5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711223895"/>
                  </a:ext>
                </a:extLst>
              </a:tr>
              <a:tr h="637998">
                <a:tc>
                  <a:txBody>
                    <a:bodyPr/>
                    <a:lstStyle/>
                    <a:p>
                      <a:r>
                        <a:rPr lang="nl-NL" noProof="0" dirty="0"/>
                        <a:t>Zonnepanelen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10488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26384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24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47223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910406308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41B411B7-4A08-CC2B-B487-FAF47E914C58}"/>
              </a:ext>
            </a:extLst>
          </p:cNvPr>
          <p:cNvSpPr txBox="1"/>
          <p:nvPr/>
        </p:nvSpPr>
        <p:spPr>
          <a:xfrm>
            <a:off x="1632155" y="5447071"/>
            <a:ext cx="2609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Steekproef 30 woningen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6CF6C6F3-2143-0114-F230-BCCD11882626}"/>
              </a:ext>
            </a:extLst>
          </p:cNvPr>
          <p:cNvSpPr txBox="1"/>
          <p:nvPr/>
        </p:nvSpPr>
        <p:spPr>
          <a:xfrm>
            <a:off x="10409549" y="3059668"/>
            <a:ext cx="139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5 gebruikers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3447D62D-01BC-668E-5F91-431360826551}"/>
              </a:ext>
            </a:extLst>
          </p:cNvPr>
          <p:cNvSpPr txBox="1"/>
          <p:nvPr/>
        </p:nvSpPr>
        <p:spPr>
          <a:xfrm>
            <a:off x="10409549" y="4198374"/>
            <a:ext cx="1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2 sterke groei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xmlns="" id="{CFB6C2E0-0727-E694-66FA-489C34E9EF24}"/>
              </a:ext>
            </a:extLst>
          </p:cNvPr>
          <p:cNvSpPr txBox="1"/>
          <p:nvPr/>
        </p:nvSpPr>
        <p:spPr>
          <a:xfrm>
            <a:off x="10410684" y="4821646"/>
            <a:ext cx="1560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 1 nieuw groot</a:t>
            </a:r>
          </a:p>
        </p:txBody>
      </p:sp>
      <p:sp>
        <p:nvSpPr>
          <p:cNvPr id="9" name="Pijl: omlaag 8">
            <a:extLst>
              <a:ext uri="{FF2B5EF4-FFF2-40B4-BE49-F238E27FC236}">
                <a16:creationId xmlns:a16="http://schemas.microsoft.com/office/drawing/2014/main" xmlns="" id="{99A70956-0D36-0257-CBCA-B3ABC6625CFF}"/>
              </a:ext>
            </a:extLst>
          </p:cNvPr>
          <p:cNvSpPr/>
          <p:nvPr/>
        </p:nvSpPr>
        <p:spPr>
          <a:xfrm rot="10800000">
            <a:off x="8603225" y="2431099"/>
            <a:ext cx="23597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0" name="Pijl: omlaag 9">
            <a:extLst>
              <a:ext uri="{FF2B5EF4-FFF2-40B4-BE49-F238E27FC236}">
                <a16:creationId xmlns:a16="http://schemas.microsoft.com/office/drawing/2014/main" xmlns="" id="{A2A06027-9D6A-781B-B754-182005A453C7}"/>
              </a:ext>
            </a:extLst>
          </p:cNvPr>
          <p:cNvSpPr/>
          <p:nvPr/>
        </p:nvSpPr>
        <p:spPr>
          <a:xfrm rot="16968249">
            <a:off x="8593392" y="3568255"/>
            <a:ext cx="23597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1" name="Pijl: omlaag 10">
            <a:extLst>
              <a:ext uri="{FF2B5EF4-FFF2-40B4-BE49-F238E27FC236}">
                <a16:creationId xmlns:a16="http://schemas.microsoft.com/office/drawing/2014/main" xmlns="" id="{18A95507-4718-694F-1ADA-D13DBE8A037E}"/>
              </a:ext>
            </a:extLst>
          </p:cNvPr>
          <p:cNvSpPr/>
          <p:nvPr/>
        </p:nvSpPr>
        <p:spPr>
          <a:xfrm>
            <a:off x="8603225" y="2963809"/>
            <a:ext cx="23597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2" name="Pijl: omlaag 11">
            <a:extLst>
              <a:ext uri="{FF2B5EF4-FFF2-40B4-BE49-F238E27FC236}">
                <a16:creationId xmlns:a16="http://schemas.microsoft.com/office/drawing/2014/main" xmlns="" id="{77F60488-F280-9844-2E0B-8334DFF78AD3}"/>
              </a:ext>
            </a:extLst>
          </p:cNvPr>
          <p:cNvSpPr/>
          <p:nvPr/>
        </p:nvSpPr>
        <p:spPr>
          <a:xfrm rot="10800000">
            <a:off x="8603225" y="4060256"/>
            <a:ext cx="23597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13" name="Pijl: omlaag 12">
            <a:extLst>
              <a:ext uri="{FF2B5EF4-FFF2-40B4-BE49-F238E27FC236}">
                <a16:creationId xmlns:a16="http://schemas.microsoft.com/office/drawing/2014/main" xmlns="" id="{9DAEBDC5-44E1-6EA6-3170-55D116A28F22}"/>
              </a:ext>
            </a:extLst>
          </p:cNvPr>
          <p:cNvSpPr/>
          <p:nvPr/>
        </p:nvSpPr>
        <p:spPr>
          <a:xfrm rot="10800000">
            <a:off x="8603225" y="4674927"/>
            <a:ext cx="235974" cy="36933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726155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396BB24-8414-852A-9245-B446121CC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9BFC6E99-B7D0-44E4-0859-4FA342FD3F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xmlns="" id="{257718C0-4038-9D3A-57C6-99CEAE8704A5}"/>
              </a:ext>
            </a:extLst>
          </p:cNvPr>
          <p:cNvSpPr txBox="1">
            <a:spLocks/>
          </p:cNvSpPr>
          <p:nvPr/>
        </p:nvSpPr>
        <p:spPr>
          <a:xfrm>
            <a:off x="609600" y="391585"/>
            <a:ext cx="9631680" cy="7586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Eerste conclusies en aandachtspunten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909E4E3E-5DF8-7F4A-D8FC-CEE434A72825}"/>
              </a:ext>
            </a:extLst>
          </p:cNvPr>
          <p:cNvSpPr txBox="1"/>
          <p:nvPr/>
        </p:nvSpPr>
        <p:spPr>
          <a:xfrm>
            <a:off x="924232" y="1327355"/>
            <a:ext cx="1040252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noProof="0" dirty="0"/>
              <a:t>30 woningen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iedereen gebruikt  Elektriciteit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5 gebruiken propaan,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12 pellets, 14 hout, een  propaan en pellets, 3 hout en pellets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14 hebben PV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Hoogste elektriciteitsgebruik 2024 : 16550 kWh, laagste 303, daarna 1422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Elektriciteitsverbruik van de deelnemers is gemiddeld lager (3750kWh), maar er is een grote spreiding,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 noProof="0" dirty="0"/>
              <a:t>Er zijn bovengemiddeld veel PV bezitters bij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noProof="0" dirty="0"/>
          </a:p>
        </p:txBody>
      </p:sp>
    </p:spTree>
    <p:extLst>
      <p:ext uri="{BB962C8B-B14F-4D97-AF65-F5344CB8AC3E}">
        <p14:creationId xmlns:p14="http://schemas.microsoft.com/office/powerpoint/2010/main" val="1986298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94CA7F-E387-EBA3-B29E-96A740CE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86190F15-C3FE-2F69-75A2-B575049A8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xmlns="" id="{AF0981F7-82AE-1840-AD78-E3E7274AFF5F}"/>
              </a:ext>
            </a:extLst>
          </p:cNvPr>
          <p:cNvSpPr txBox="1">
            <a:spLocks/>
          </p:cNvSpPr>
          <p:nvPr/>
        </p:nvSpPr>
        <p:spPr>
          <a:xfrm>
            <a:off x="609600" y="391585"/>
            <a:ext cx="9631680" cy="7586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Eerste conclusies en aandachtspunten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A26A3090-4F31-1794-086A-F05E63F4628D}"/>
              </a:ext>
            </a:extLst>
          </p:cNvPr>
          <p:cNvSpPr txBox="1"/>
          <p:nvPr/>
        </p:nvSpPr>
        <p:spPr>
          <a:xfrm>
            <a:off x="934065" y="1219200"/>
            <a:ext cx="10943303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noProof="0" dirty="0"/>
              <a:t>Er is een flink hout en pellet gebruik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12 pellet gebruikers verstoken grofweg 1000kg per persoon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De spreiding is groot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Te gebruiken om in te schatten hoeveel je kunt doen met groenafval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Of om de effecten van bv meer warmtepompen in te schatten.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De grote variatie laat zien dat er nog veel te leren en te bereiken is.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Delen van inzichten om interesse stimuleren. Energiescans kunnen ook veel inzicht geven</a:t>
            </a:r>
          </a:p>
          <a:p>
            <a:endParaRPr lang="nl-NL" sz="2800" noProof="0" dirty="0"/>
          </a:p>
          <a:p>
            <a:r>
              <a:rPr lang="nl-NL" sz="2800" noProof="0" dirty="0"/>
              <a:t> </a:t>
            </a:r>
            <a:r>
              <a:rPr lang="nl-NL" sz="3200" noProof="0" dirty="0"/>
              <a:t>5  verbruikers voor propaan is te laag voor conclusies</a:t>
            </a:r>
            <a:endParaRPr lang="nl-NL" sz="2800" noProof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noProof="0" dirty="0"/>
              <a:t>Daar zal iets speciaals voor georganiseerd moeten worden </a:t>
            </a:r>
          </a:p>
          <a:p>
            <a:endParaRPr lang="nl-NL" sz="2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noProof="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 noProof="0" dirty="0"/>
          </a:p>
        </p:txBody>
      </p:sp>
    </p:spTree>
    <p:extLst>
      <p:ext uri="{BB962C8B-B14F-4D97-AF65-F5344CB8AC3E}">
        <p14:creationId xmlns:p14="http://schemas.microsoft.com/office/powerpoint/2010/main" val="1395816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2CE3C04-F62C-0E6A-2919-817D946C5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xmlns="" id="{1F63E1D2-5E58-9730-9304-4F587680F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866" y="124165"/>
            <a:ext cx="2819048" cy="1542857"/>
          </a:xfrm>
          <a:prstGeom prst="rect">
            <a:avLst/>
          </a:prstGeom>
        </p:spPr>
      </p:pic>
      <p:sp>
        <p:nvSpPr>
          <p:cNvPr id="3" name="Titel 1">
            <a:extLst>
              <a:ext uri="{FF2B5EF4-FFF2-40B4-BE49-F238E27FC236}">
                <a16:creationId xmlns:a16="http://schemas.microsoft.com/office/drawing/2014/main" xmlns="" id="{1101BB64-B72F-41A1-B781-53F4E68BDE16}"/>
              </a:ext>
            </a:extLst>
          </p:cNvPr>
          <p:cNvSpPr txBox="1">
            <a:spLocks/>
          </p:cNvSpPr>
          <p:nvPr/>
        </p:nvSpPr>
        <p:spPr>
          <a:xfrm>
            <a:off x="609600" y="391585"/>
            <a:ext cx="9631680" cy="75863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b="1" noProof="0" dirty="0">
                <a:solidFill>
                  <a:prstClr val="black"/>
                </a:solidFill>
                <a:latin typeface="Aptos Display" panose="02110004020202020204"/>
              </a:rPr>
              <a:t>Eerste analyse alles omgezet naar kWh</a:t>
            </a:r>
            <a:endParaRPr kumimoji="0" lang="nl-NL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xmlns="" id="{1445FE19-2364-96C8-E42E-AD299A631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664007"/>
              </p:ext>
            </p:extLst>
          </p:nvPr>
        </p:nvGraphicFramePr>
        <p:xfrm>
          <a:off x="1517444" y="1755512"/>
          <a:ext cx="9157112" cy="351063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9278">
                  <a:extLst>
                    <a:ext uri="{9D8B030D-6E8A-4147-A177-3AD203B41FA5}">
                      <a16:colId xmlns:a16="http://schemas.microsoft.com/office/drawing/2014/main" xmlns="" val="1606668063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2588482410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1229457288"/>
                    </a:ext>
                  </a:extLst>
                </a:gridCol>
                <a:gridCol w="2289278">
                  <a:extLst>
                    <a:ext uri="{9D8B030D-6E8A-4147-A177-3AD203B41FA5}">
                      <a16:colId xmlns:a16="http://schemas.microsoft.com/office/drawing/2014/main" xmlns="" val="1245782515"/>
                    </a:ext>
                  </a:extLst>
                </a:gridCol>
              </a:tblGrid>
              <a:tr h="557618">
                <a:tc>
                  <a:txBody>
                    <a:bodyPr/>
                    <a:lstStyle/>
                    <a:p>
                      <a:endParaRPr lang="nl-NL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noProof="0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38950670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Elektriciteit </a:t>
                      </a:r>
                      <a:r>
                        <a:rPr lang="nl-NL" noProof="0" dirty="0" err="1"/>
                        <a:t>kwh</a:t>
                      </a:r>
                      <a:endParaRPr lang="nl-NL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98865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98682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112486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671079203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Propaan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21717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34403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29722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679478734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Pellets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61708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68583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65208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68024248"/>
                  </a:ext>
                </a:extLst>
              </a:tr>
              <a:tr h="557618">
                <a:tc>
                  <a:txBody>
                    <a:bodyPr/>
                    <a:lstStyle/>
                    <a:p>
                      <a:r>
                        <a:rPr lang="nl-NL" noProof="0" dirty="0"/>
                        <a:t>Hout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9350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11220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16500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711223895"/>
                  </a:ext>
                </a:extLst>
              </a:tr>
              <a:tr h="637998">
                <a:tc>
                  <a:txBody>
                    <a:bodyPr/>
                    <a:lstStyle/>
                    <a:p>
                      <a:r>
                        <a:rPr lang="nl-NL" noProof="0" dirty="0"/>
                        <a:t>Zonnepanelen 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10488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26384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b="0" i="0" u="none" strike="noStrike" noProof="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47223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910406308"/>
                  </a:ext>
                </a:extLst>
              </a:tr>
            </a:tbl>
          </a:graphicData>
        </a:graphic>
      </p:graphicFrame>
      <p:sp>
        <p:nvSpPr>
          <p:cNvPr id="4" name="Tekstvak 3">
            <a:extLst>
              <a:ext uri="{FF2B5EF4-FFF2-40B4-BE49-F238E27FC236}">
                <a16:creationId xmlns:a16="http://schemas.microsoft.com/office/drawing/2014/main" xmlns="" id="{CFC4FDD0-49D3-D12F-8A84-9C5C018339D0}"/>
              </a:ext>
            </a:extLst>
          </p:cNvPr>
          <p:cNvSpPr txBox="1"/>
          <p:nvPr/>
        </p:nvSpPr>
        <p:spPr>
          <a:xfrm>
            <a:off x="1632155" y="5447071"/>
            <a:ext cx="2609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Steekproef 30 woningen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A5DB9F37-97FF-1E38-29BB-26E18E03ECFA}"/>
              </a:ext>
            </a:extLst>
          </p:cNvPr>
          <p:cNvSpPr txBox="1"/>
          <p:nvPr/>
        </p:nvSpPr>
        <p:spPr>
          <a:xfrm>
            <a:off x="10800080" y="3059668"/>
            <a:ext cx="1391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5 gebruikers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xmlns="" id="{3E62677E-716B-85A0-C945-CA6304F31A16}"/>
              </a:ext>
            </a:extLst>
          </p:cNvPr>
          <p:cNvSpPr txBox="1"/>
          <p:nvPr/>
        </p:nvSpPr>
        <p:spPr>
          <a:xfrm>
            <a:off x="10744840" y="4198374"/>
            <a:ext cx="1502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2 sterke groei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xmlns="" id="{BF246294-ECC7-50B2-3332-DAF1982623A1}"/>
              </a:ext>
            </a:extLst>
          </p:cNvPr>
          <p:cNvSpPr txBox="1"/>
          <p:nvPr/>
        </p:nvSpPr>
        <p:spPr>
          <a:xfrm>
            <a:off x="10631893" y="4821646"/>
            <a:ext cx="1560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noProof="0" dirty="0"/>
              <a:t> 1 nieuw groot</a:t>
            </a:r>
          </a:p>
        </p:txBody>
      </p:sp>
    </p:spTree>
    <p:extLst>
      <p:ext uri="{BB962C8B-B14F-4D97-AF65-F5344CB8AC3E}">
        <p14:creationId xmlns:p14="http://schemas.microsoft.com/office/powerpoint/2010/main" val="303811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2f09ad-c2a3-4101-8b6d-6c1b7975c7d5" xsi:nil="true"/>
    <lcf76f155ced4ddcb4097134ff3c332f xmlns="b1f1552d-1541-4cb1-8df6-44e7c891b8e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2D79952231F641A373AC5ED87D06D9" ma:contentTypeVersion="11" ma:contentTypeDescription="Een nieuw document maken." ma:contentTypeScope="" ma:versionID="c3d537cef7f60639b7ff05414a5f0c16">
  <xsd:schema xmlns:xsd="http://www.w3.org/2001/XMLSchema" xmlns:xs="http://www.w3.org/2001/XMLSchema" xmlns:p="http://schemas.microsoft.com/office/2006/metadata/properties" xmlns:ns2="b1f1552d-1541-4cb1-8df6-44e7c891b8ee" xmlns:ns3="c42f09ad-c2a3-4101-8b6d-6c1b7975c7d5" targetNamespace="http://schemas.microsoft.com/office/2006/metadata/properties" ma:root="true" ma:fieldsID="12dd3670073d040a215e3afca48c4c33" ns2:_="" ns3:_="">
    <xsd:import namespace="b1f1552d-1541-4cb1-8df6-44e7c891b8ee"/>
    <xsd:import namespace="c42f09ad-c2a3-4101-8b6d-6c1b7975c7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f1552d-1541-4cb1-8df6-44e7c891b8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a86a6678-8432-44ce-82a8-34fe7264cc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2f09ad-c2a3-4101-8b6d-6c1b7975c7d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71fedf1-c102-40f6-b840-5d8fa8c46f41}" ma:internalName="TaxCatchAll" ma:showField="CatchAllData" ma:web="c42f09ad-c2a3-4101-8b6d-6c1b7975c7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92FEBC-C934-4EEA-BA5F-B9AAFC826A97}">
  <ds:schemaRefs>
    <ds:schemaRef ds:uri="c42f09ad-c2a3-4101-8b6d-6c1b7975c7d5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b1f1552d-1541-4cb1-8df6-44e7c891b8ee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3CA85CA-E292-4DAD-9978-4EA645A572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f1552d-1541-4cb1-8df6-44e7c891b8ee"/>
    <ds:schemaRef ds:uri="c42f09ad-c2a3-4101-8b6d-6c1b7975c7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C0170D3-7218-4EA0-B0BA-9F54A9F921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778</Words>
  <Application>Microsoft Office PowerPoint</Application>
  <PresentationFormat>Breedbeeld</PresentationFormat>
  <Paragraphs>221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1" baseType="lpstr">
      <vt:lpstr>ＭＳ Ｐゴシック</vt:lpstr>
      <vt:lpstr>Aptos</vt:lpstr>
      <vt:lpstr>Aptos Display</vt:lpstr>
      <vt:lpstr>Arial</vt:lpstr>
      <vt:lpstr>Calibri</vt:lpstr>
      <vt:lpstr>Times New Roman</vt:lpstr>
      <vt:lpstr>Kantoorthema</vt:lpstr>
      <vt:lpstr>PowerPoint-presentatie</vt:lpstr>
      <vt:lpstr>Samen kom je verder in de energie transitie</vt:lpstr>
      <vt:lpstr>opzet subsidieplan, initiatie fase</vt:lpstr>
      <vt:lpstr>PowerPoint-presentatie</vt:lpstr>
      <vt:lpstr>Samen bij Stille Wille</vt:lpstr>
      <vt:lpstr>PowerPoint-presentatie</vt:lpstr>
      <vt:lpstr>PowerPoint-presentatie</vt:lpstr>
      <vt:lpstr>PowerPoint-presentatie</vt:lpstr>
      <vt:lpstr>PowerPoint-presentatie</vt:lpstr>
      <vt:lpstr>Meten is weten; Doe mee !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frans sools</dc:creator>
  <cp:lastModifiedBy>A. Simonse</cp:lastModifiedBy>
  <cp:revision>7</cp:revision>
  <dcterms:created xsi:type="dcterms:W3CDTF">2025-03-04T10:03:23Z</dcterms:created>
  <dcterms:modified xsi:type="dcterms:W3CDTF">2025-03-18T16:07:26Z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0x010100242D79952231F641A373AC5ED87D06D9</vt:lpwstr>
  </property>
</Properties>
</file>